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Kanit Light" panose="020B0604020202020204" charset="-34"/>
      <p:regular r:id="rId21"/>
    </p:embeddedFont>
    <p:embeddedFont>
      <p:font typeface="Wingdings 3" panose="05040102010807070707" pitchFamily="18" charset="2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5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67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538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552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82879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919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46398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623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385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0695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912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805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84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4962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641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5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863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210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742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85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082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257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137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81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721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469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801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1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GreenX: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72D45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Développement</a:t>
            </a:r>
            <a:r>
              <a:rPr lang="en-US" sz="4450" dirty="0">
                <a:solidFill>
                  <a:srgbClr val="272D45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 du MVP</a:t>
            </a:r>
            <a:endParaRPr lang="en-US" sz="44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Présentation du développement du Minimum Viable Product (MVP) de GreenX, une application mobile pour la gestion énergétique.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6" name="Text 3"/>
          <p:cNvSpPr/>
          <p:nvPr/>
        </p:nvSpPr>
        <p:spPr>
          <a:xfrm flipV="1">
            <a:off x="-960895" y="7353765"/>
            <a:ext cx="608450" cy="790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Kanit Light" panose="020B0604020202020204" charset="-34"/>
                <a:ea typeface="Martel Sans Medium" pitchFamily="34" charset="-122"/>
                <a:cs typeface="Kanit Light" panose="020B0604020202020204" charset="-34"/>
              </a:rPr>
              <a:t>B</a:t>
            </a:r>
            <a:endParaRPr lang="en-US" sz="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6956930"/>
            <a:ext cx="33949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3249"/>
                </a:solidFill>
                <a:latin typeface="Kanit Light" panose="020B0604020202020204" charset="-34"/>
                <a:ea typeface="Martel Sans Bold" pitchFamily="34" charset="-122"/>
                <a:cs typeface="Kanit Light" panose="020B0604020202020204" charset="-34"/>
              </a:rPr>
              <a:t>Par le </a:t>
            </a:r>
            <a:r>
              <a:rPr lang="en-US" sz="2200" b="1" dirty="0" err="1">
                <a:solidFill>
                  <a:srgbClr val="2C3249"/>
                </a:solidFill>
                <a:latin typeface="Kanit Light" panose="020B0604020202020204" charset="-34"/>
                <a:ea typeface="Martel Sans Bold" pitchFamily="34" charset="-122"/>
                <a:cs typeface="Kanit Light" panose="020B0604020202020204" charset="-34"/>
              </a:rPr>
              <a:t>groupe</a:t>
            </a:r>
            <a:r>
              <a:rPr lang="en-US" sz="2200" b="1" dirty="0">
                <a:solidFill>
                  <a:srgbClr val="2C3249"/>
                </a:solidFill>
                <a:latin typeface="Kanit Light" panose="020B0604020202020204" charset="-34"/>
                <a:ea typeface="Martel Sans Bold" pitchFamily="34" charset="-122"/>
                <a:cs typeface="Kanit Light" panose="020B0604020202020204" charset="-34"/>
              </a:rPr>
              <a:t> </a:t>
            </a:r>
            <a:r>
              <a:rPr lang="en-US" sz="2200" b="1" dirty="0" err="1">
                <a:solidFill>
                  <a:srgbClr val="2C3249"/>
                </a:solidFill>
                <a:latin typeface="Kanit Light" panose="020B0604020202020204" charset="-34"/>
                <a:ea typeface="Martel Sans Bold" pitchFamily="34" charset="-122"/>
                <a:cs typeface="Kanit Light" panose="020B0604020202020204" charset="-34"/>
              </a:rPr>
              <a:t>Hackaton</a:t>
            </a:r>
            <a:r>
              <a:rPr lang="en-US" sz="2200" b="1" dirty="0">
                <a:solidFill>
                  <a:srgbClr val="2C3249"/>
                </a:solidFill>
                <a:latin typeface="Kanit Light" panose="020B0604020202020204" charset="-34"/>
                <a:ea typeface="Martel Sans Bold" pitchFamily="34" charset="-122"/>
                <a:cs typeface="Kanit Light" panose="020B0604020202020204" charset="-34"/>
              </a:rPr>
              <a:t> 8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91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Times New Roman" panose="02020603050405020304" pitchFamily="18" charset="0"/>
                <a:ea typeface="Kanit Light" pitchFamily="34" charset="-122"/>
                <a:cs typeface="Times New Roman" panose="02020603050405020304" pitchFamily="18" charset="0"/>
              </a:rPr>
              <a:t>Suivi et Évaluation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53326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Times New Roman" panose="02020603050405020304" pitchFamily="18" charset="0"/>
                <a:ea typeface="Kanit Light" pitchFamily="34" charset="-122"/>
                <a:cs typeface="Times New Roman" panose="02020603050405020304" pitchFamily="18" charset="0"/>
              </a:rPr>
              <a:t>1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80148" y="4785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Times New Roman" panose="02020603050405020304" pitchFamily="18" charset="0"/>
                <a:ea typeface="Kanit Light" pitchFamily="34" charset="-122"/>
                <a:cs typeface="Times New Roman" panose="02020603050405020304" pitchFamily="18" charset="0"/>
              </a:rPr>
              <a:t>Analyse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27554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Times New Roman" panose="02020603050405020304" pitchFamily="18" charset="0"/>
                <a:ea typeface="Martel Sans" pitchFamily="34" charset="-122"/>
                <a:cs typeface="Times New Roman" panose="02020603050405020304" pitchFamily="18" charset="0"/>
              </a:rPr>
              <a:t>Des retours utilisateurs.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42021" y="3753326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Times New Roman" panose="02020603050405020304" pitchFamily="18" charset="0"/>
                <a:ea typeface="Kanit Light" pitchFamily="34" charset="-122"/>
                <a:cs typeface="Times New Roman" panose="02020603050405020304" pitchFamily="18" charset="0"/>
              </a:rPr>
              <a:t>2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128498" y="4785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Times New Roman" panose="02020603050405020304" pitchFamily="18" charset="0"/>
                <a:ea typeface="Kanit Light" pitchFamily="34" charset="-122"/>
                <a:cs typeface="Times New Roman" panose="02020603050405020304" pitchFamily="18" charset="0"/>
              </a:rPr>
              <a:t>Comparaison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42021" y="527554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Times New Roman" panose="02020603050405020304" pitchFamily="18" charset="0"/>
                <a:ea typeface="Martel Sans" pitchFamily="34" charset="-122"/>
                <a:cs typeface="Times New Roman" panose="02020603050405020304" pitchFamily="18" charset="0"/>
              </a:rPr>
              <a:t>Des indicateurs de performance.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8324"/>
            <a:ext cx="6720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Fonctionnalités Prioritaires</a:t>
            </a:r>
            <a:endParaRPr lang="en-US" sz="44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13241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132415"/>
            <a:ext cx="2874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Diagnostic Énergétique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03839" y="3622834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Comprendre la consommation énergétique.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313241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1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Suivi en Temps Réel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795516" y="3622834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Gestion proactive de la consommation.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483060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48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Conseils Personnalisés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03839" y="5321022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Optimisation de la consommation.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171867" y="483060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95516" y="4830604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Calculateur d’Économies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795516" y="5675352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Mesurer les économies réalisées.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170" y="4573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Prototypage Avancé</a:t>
            </a:r>
            <a:endParaRPr lang="en-US" sz="44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76773"/>
            <a:ext cx="6244709" cy="3921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497704" y="2298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Tests Utilisateurs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7" name="Text 5"/>
          <p:cNvSpPr/>
          <p:nvPr/>
        </p:nvSpPr>
        <p:spPr>
          <a:xfrm>
            <a:off x="9126104" y="28362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Sessions de tests avec des ménages et TPE.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84043" y="34546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Feedback sur la clarté et l’utilité.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38BC2D-25AB-4E30-AF04-AD32AB870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38" y="1716775"/>
            <a:ext cx="8090115" cy="60554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77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+mj-lt"/>
                <a:ea typeface="Kanit Light" pitchFamily="34" charset="-122"/>
                <a:cs typeface="Kanit Light" pitchFamily="34" charset="-120"/>
              </a:rPr>
              <a:t>Intégration Technique</a:t>
            </a:r>
            <a:endParaRPr lang="en-US" sz="445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796665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+mj-lt"/>
                <a:ea typeface="Kanit Light" pitchFamily="34" charset="-122"/>
                <a:cs typeface="Kanit Light" pitchFamily="34" charset="-120"/>
              </a:rPr>
              <a:t>Plateformes</a:t>
            </a:r>
            <a:endParaRPr lang="en-US" sz="22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452151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+mj-lt"/>
                <a:ea typeface="Martel Sans" pitchFamily="34" charset="-122"/>
                <a:cs typeface="Martel Sans" pitchFamily="34" charset="-120"/>
              </a:rPr>
              <a:t>Application mobile hybride (Android/iOS).</a:t>
            </a:r>
            <a:endParaRPr lang="en-US" sz="1750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3796665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+mj-lt"/>
                <a:ea typeface="Kanit Light" pitchFamily="34" charset="-122"/>
                <a:cs typeface="Kanit Light" pitchFamily="34" charset="-120"/>
              </a:rPr>
              <a:t>Technologies</a:t>
            </a:r>
            <a:endParaRPr lang="en-US" sz="22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06301" y="452151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+mj-lt"/>
                <a:ea typeface="Martel Sans" pitchFamily="34" charset="-122"/>
                <a:cs typeface="Martel Sans" pitchFamily="34" charset="-120"/>
              </a:rPr>
              <a:t>Framework Flutter, intégration IoT.</a:t>
            </a:r>
            <a:endParaRPr lang="en-US" sz="1750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272D45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Défis Techniques</a:t>
            </a:r>
            <a:endParaRPr lang="en-US" sz="38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Intégration IoT</a:t>
            </a:r>
            <a:endParaRPr lang="en-US" sz="19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Suivi des données en temps réel.</a:t>
            </a:r>
            <a:endParaRPr lang="en-US" sz="15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Solution</a:t>
            </a:r>
            <a:endParaRPr lang="en-US" sz="19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Protocoles standard comme MQTT.</a:t>
            </a:r>
            <a:endParaRPr lang="en-US" sz="15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Performance</a:t>
            </a:r>
            <a:endParaRPr lang="en-US" sz="19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Application fluide avec des ressources limitées.</a:t>
            </a:r>
            <a:endParaRPr lang="en-US" sz="15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Solution</a:t>
            </a:r>
            <a:endParaRPr lang="en-US" sz="19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Architecture cloud évolutive.</a:t>
            </a:r>
            <a:endParaRPr lang="en-US" sz="1500" dirty="0">
              <a:latin typeface="Kanit Light" panose="020B0604020202020204" charset="-34"/>
              <a:cs typeface="Kanit Light" panose="020B0604020202020204" charset="-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Plan de Test</a:t>
            </a:r>
            <a:endParaRPr lang="en-US" sz="44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Fonctionnels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3573185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Stabilité et performances.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Utilisateurs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Expérience utilisateur et satisfaction.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Compatibilité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Fonctionnement sur différents appareils.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101024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Positionnement et Proposition de Valeur</a:t>
            </a:r>
            <a:endParaRPr lang="en-US" sz="44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1335" y="2585680"/>
            <a:ext cx="862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1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GreenX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3818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Solution intuitive et accessible.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2641" y="3787378"/>
            <a:ext cx="143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2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0362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Ménages et TPE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20362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Ciblage spécifique.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1569" y="5151001"/>
            <a:ext cx="1457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3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Proposition de Valeur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37880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Technologie intuitive et accessible.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7640" y="6514624"/>
            <a:ext cx="153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4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Gestion à Distance</a:t>
            </a:r>
            <a:endParaRPr lang="en-US" sz="22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41839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Conseils pratiques pour l’optimisation.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0908" y="2618303"/>
            <a:ext cx="4401741" cy="53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272D45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Roadmap Commerciale</a:t>
            </a:r>
            <a:endParaRPr lang="en-US" sz="33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0908" y="5586174"/>
            <a:ext cx="13428583" cy="22860"/>
          </a:xfrm>
          <a:prstGeom prst="roundRect">
            <a:avLst>
              <a:gd name="adj" fmla="val 315469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3903702" y="4985266"/>
            <a:ext cx="22860" cy="600908"/>
          </a:xfrm>
          <a:prstGeom prst="roundRect">
            <a:avLst>
              <a:gd name="adj" fmla="val 315469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3722013" y="5393055"/>
            <a:ext cx="386239" cy="386239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75961" y="5457349"/>
            <a:ext cx="78343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1</a:t>
            </a:r>
            <a:endParaRPr lang="en-US" sz="20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8" name="Text 5"/>
          <p:cNvSpPr/>
          <p:nvPr/>
        </p:nvSpPr>
        <p:spPr>
          <a:xfrm>
            <a:off x="2842022" y="3412331"/>
            <a:ext cx="2146221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Phase 1</a:t>
            </a:r>
            <a:endParaRPr lang="en-US" sz="16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2597" y="3783568"/>
            <a:ext cx="628507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Campagne de communication ciblée.</a:t>
            </a:r>
            <a:endParaRPr lang="en-US" sz="13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72597" y="4161234"/>
            <a:ext cx="628507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Version bêta auprès d’un panel.</a:t>
            </a:r>
            <a:endParaRPr lang="en-US" sz="13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2597" y="4538901"/>
            <a:ext cx="628507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Collecte de retours utilisateurs.</a:t>
            </a:r>
            <a:endParaRPr lang="en-US" sz="13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303770" y="5586174"/>
            <a:ext cx="22860" cy="600908"/>
          </a:xfrm>
          <a:prstGeom prst="roundRect">
            <a:avLst>
              <a:gd name="adj" fmla="val 315469"/>
            </a:avLst>
          </a:prstGeom>
          <a:solidFill>
            <a:srgbClr val="C5D2CF"/>
          </a:solidFill>
          <a:ln/>
        </p:spPr>
      </p:sp>
      <p:sp>
        <p:nvSpPr>
          <p:cNvPr id="13" name="Shape 10"/>
          <p:cNvSpPr/>
          <p:nvPr/>
        </p:nvSpPr>
        <p:spPr>
          <a:xfrm>
            <a:off x="7122081" y="5393055"/>
            <a:ext cx="386239" cy="386239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49954" y="5457349"/>
            <a:ext cx="130373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2</a:t>
            </a:r>
            <a:endParaRPr lang="en-US" sz="20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242090" y="6358771"/>
            <a:ext cx="2146221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Phase 2</a:t>
            </a:r>
            <a:endParaRPr lang="en-US" sz="16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172664" y="6730008"/>
            <a:ext cx="628507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Partenariats avec des entreprises locales.</a:t>
            </a:r>
            <a:endParaRPr lang="en-US" sz="13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172664" y="7107674"/>
            <a:ext cx="628507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Ateliers éducatifs sur l’optimisation énergétique.</a:t>
            </a:r>
            <a:endParaRPr lang="en-US" sz="13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172664" y="7485340"/>
            <a:ext cx="628507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Offres promotionnelles pour acquérir de nouveaux utilisateurs.</a:t>
            </a:r>
            <a:endParaRPr lang="en-US" sz="13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10703838" y="4985266"/>
            <a:ext cx="22860" cy="600908"/>
          </a:xfrm>
          <a:prstGeom prst="roundRect">
            <a:avLst>
              <a:gd name="adj" fmla="val 315469"/>
            </a:avLst>
          </a:prstGeom>
          <a:solidFill>
            <a:srgbClr val="C5D2CF"/>
          </a:solidFill>
          <a:ln/>
        </p:spPr>
      </p:sp>
      <p:sp>
        <p:nvSpPr>
          <p:cNvPr id="20" name="Shape 17"/>
          <p:cNvSpPr/>
          <p:nvPr/>
        </p:nvSpPr>
        <p:spPr>
          <a:xfrm>
            <a:off x="10522148" y="5393055"/>
            <a:ext cx="386239" cy="386239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10649069" y="5457349"/>
            <a:ext cx="13239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3</a:t>
            </a:r>
            <a:endParaRPr lang="en-US" sz="20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642158" y="3412331"/>
            <a:ext cx="2146221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anose="020B0604020202020204" charset="-34"/>
                <a:ea typeface="Kanit Light" pitchFamily="34" charset="-122"/>
                <a:cs typeface="Kanit Light" panose="020B0604020202020204" charset="-34"/>
              </a:rPr>
              <a:t>Phase 3</a:t>
            </a:r>
            <a:endParaRPr lang="en-US" sz="16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572732" y="3783568"/>
            <a:ext cx="628507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Étendre la portée des campagnes publicitaires.</a:t>
            </a:r>
            <a:endParaRPr lang="en-US" sz="13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572732" y="4161234"/>
            <a:ext cx="628507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Consolider les partenariats stratégiques.</a:t>
            </a:r>
            <a:endParaRPr lang="en-US" sz="13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7572732" y="4538901"/>
            <a:ext cx="628507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Lancer des fonctionnalités premium payantes.</a:t>
            </a:r>
            <a:endParaRPr lang="en-US" sz="13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555E2C9-B818-4EF2-B625-35EF01BA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6928"/>
            <a:ext cx="14266190" cy="2000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778EE3-0A91-4808-B93D-4CBE5709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844297"/>
            <a:ext cx="11344275" cy="555614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D979FA-21D4-4DCC-868A-BD928C80AB80}"/>
              </a:ext>
            </a:extLst>
          </p:cNvPr>
          <p:cNvSpPr txBox="1"/>
          <p:nvPr/>
        </p:nvSpPr>
        <p:spPr>
          <a:xfrm>
            <a:off x="1410346" y="674176"/>
            <a:ext cx="1021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ROADMAP  TECHNIQUE</a:t>
            </a:r>
          </a:p>
        </p:txBody>
      </p:sp>
    </p:spTree>
    <p:extLst>
      <p:ext uri="{BB962C8B-B14F-4D97-AF65-F5344CB8AC3E}">
        <p14:creationId xmlns:p14="http://schemas.microsoft.com/office/powerpoint/2010/main" val="2692775548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</TotalTime>
  <Words>282</Words>
  <Application>Microsoft Office PowerPoint</Application>
  <PresentationFormat>Personnalisé</PresentationFormat>
  <Paragraphs>85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Century Gothic</vt:lpstr>
      <vt:lpstr>Arial</vt:lpstr>
      <vt:lpstr>Times New Roman</vt:lpstr>
      <vt:lpstr>Wingdings 3</vt:lpstr>
      <vt:lpstr>Kanit Light</vt:lpstr>
      <vt:lpstr>Calibri</vt:lpstr>
      <vt:lpstr>Brin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FORMATION</cp:lastModifiedBy>
  <cp:revision>5</cp:revision>
  <dcterms:created xsi:type="dcterms:W3CDTF">2025-01-21T12:02:35Z</dcterms:created>
  <dcterms:modified xsi:type="dcterms:W3CDTF">2025-01-21T12:42:06Z</dcterms:modified>
</cp:coreProperties>
</file>